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8"/>
  </p:handoutMasterIdLst>
  <p:sldIdLst>
    <p:sldId id="265" r:id="rId2"/>
    <p:sldId id="269" r:id="rId3"/>
    <p:sldId id="267" r:id="rId4"/>
    <p:sldId id="270" r:id="rId5"/>
    <p:sldId id="282" r:id="rId6"/>
    <p:sldId id="291" r:id="rId7"/>
    <p:sldId id="273" r:id="rId8"/>
    <p:sldId id="285" r:id="rId9"/>
    <p:sldId id="286" r:id="rId10"/>
    <p:sldId id="289" r:id="rId11"/>
    <p:sldId id="290" r:id="rId12"/>
    <p:sldId id="287" r:id="rId13"/>
    <p:sldId id="277" r:id="rId14"/>
    <p:sldId id="278" r:id="rId15"/>
    <p:sldId id="292" r:id="rId16"/>
    <p:sldId id="262" r:id="rId17"/>
  </p:sldIdLst>
  <p:sldSz cx="12192000" cy="6858000"/>
  <p:notesSz cx="6858000" cy="9144000"/>
  <p:embeddedFontLst>
    <p:embeddedFont>
      <p:font typeface="상주곶감체" panose="020B0600000101010101" charset="-127"/>
      <p:regular r:id="rId19"/>
    </p:embeddedFont>
    <p:embeddedFont>
      <p:font typeface="Yoon® 민국" panose="020B0303000000000000" pitchFamily="50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663300"/>
    <a:srgbClr val="F3F3F4"/>
    <a:srgbClr val="FFFFEB"/>
    <a:srgbClr val="000000"/>
    <a:srgbClr val="FDFDFF"/>
    <a:srgbClr val="F6F6F9"/>
    <a:srgbClr val="ECEDEE"/>
    <a:srgbClr val="222222"/>
    <a:srgbClr val="FC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346"/>
        <p:guide pos="370"/>
        <p:guide pos="7310"/>
        <p:guide orient="horz" pos="39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9" d="100"/>
          <a:sy n="59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86C0512-94EB-4C2A-94B4-807B70B0FE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3D351F-F30F-4C17-B7BC-3E62FCCD7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FDA7F-DA50-410B-8DD7-1BDBA0D39802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BABFDA-B5F9-4E34-9388-067A1F990F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AA41F3-5F75-465F-8B94-BBE62FED0D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73EF6-C63D-40BA-88CF-FA3DF967A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70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2FCE74-3E38-4A76-8C0F-A5D524B3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F0949-8361-4350-AAD2-14226DD6409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62FF3B-FFE5-4983-8E47-F28DC47CD415}"/>
              </a:ext>
            </a:extLst>
          </p:cNvPr>
          <p:cNvGrpSpPr/>
          <p:nvPr userDrawn="1"/>
        </p:nvGrpSpPr>
        <p:grpSpPr>
          <a:xfrm flipH="1">
            <a:off x="5090159" y="0"/>
            <a:ext cx="7101841" cy="6858000"/>
            <a:chOff x="-1" y="0"/>
            <a:chExt cx="7101841" cy="6858000"/>
          </a:xfrm>
        </p:grpSpPr>
        <p:pic>
          <p:nvPicPr>
            <p:cNvPr id="9" name="그림 8" descr="식물, 녹색, 꽃, 잎이(가) 표시된 사진&#10;&#10;자동 생성된 설명">
              <a:extLst>
                <a:ext uri="{FF2B5EF4-FFF2-40B4-BE49-F238E27FC236}">
                  <a16:creationId xmlns:a16="http://schemas.microsoft.com/office/drawing/2014/main" id="{DF132EBF-5982-4DA1-84E2-BC49F330C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24122" b="-1"/>
            <a:stretch/>
          </p:blipFill>
          <p:spPr>
            <a:xfrm flipH="1">
              <a:off x="-1" y="0"/>
              <a:ext cx="6096001" cy="68580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77B5CB8-6542-4E35-B93E-DD3A00760F38}"/>
                </a:ext>
              </a:extLst>
            </p:cNvPr>
            <p:cNvSpPr/>
            <p:nvPr/>
          </p:nvSpPr>
          <p:spPr>
            <a:xfrm flipH="1">
              <a:off x="6096000" y="0"/>
              <a:ext cx="1005840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DFD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466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4CB6F20-BC95-487E-B046-AE5F1A41EA70}"/>
              </a:ext>
            </a:extLst>
          </p:cNvPr>
          <p:cNvGrpSpPr/>
          <p:nvPr userDrawn="1"/>
        </p:nvGrpSpPr>
        <p:grpSpPr>
          <a:xfrm flipH="1">
            <a:off x="5090159" y="0"/>
            <a:ext cx="7101841" cy="6858000"/>
            <a:chOff x="-1" y="0"/>
            <a:chExt cx="7101841" cy="6858000"/>
          </a:xfrm>
        </p:grpSpPr>
        <p:pic>
          <p:nvPicPr>
            <p:cNvPr id="10" name="그림 9" descr="식물, 녹색, 꽃, 잎이(가) 표시된 사진&#10;&#10;자동 생성된 설명">
              <a:extLst>
                <a:ext uri="{FF2B5EF4-FFF2-40B4-BE49-F238E27FC236}">
                  <a16:creationId xmlns:a16="http://schemas.microsoft.com/office/drawing/2014/main" id="{1730C8EC-899C-4829-BFEE-4C9F004AE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24122" b="-1"/>
            <a:stretch/>
          </p:blipFill>
          <p:spPr>
            <a:xfrm flipH="1">
              <a:off x="-1" y="0"/>
              <a:ext cx="6096001" cy="6858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2D40A1E-A0F1-4B19-868F-CBE987BC41D0}"/>
                </a:ext>
              </a:extLst>
            </p:cNvPr>
            <p:cNvSpPr/>
            <p:nvPr/>
          </p:nvSpPr>
          <p:spPr>
            <a:xfrm flipH="1">
              <a:off x="6096000" y="0"/>
              <a:ext cx="1005840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FDFD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7965D-E77A-43C9-9214-BA28FB95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8FEF-468C-4362-9980-F60889FCA61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E13E1-A140-4EC1-90D6-883A8E68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F0D92-5952-4DFE-9B27-9EF8CBCE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F0949-8361-4350-AAD2-14226DD64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319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7965D-E77A-43C9-9214-BA28FB95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8FEF-468C-4362-9980-F60889FCA61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E13E1-A140-4EC1-90D6-883A8E68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F0D92-5952-4DFE-9B27-9EF8CBCE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F0949-8361-4350-AAD2-14226DD640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4CB0F8-0BAB-4DD1-B429-8A54322AC1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3B6E71-660C-498A-A788-23F2868EA8C3}"/>
              </a:ext>
            </a:extLst>
          </p:cNvPr>
          <p:cNvGrpSpPr/>
          <p:nvPr userDrawn="1"/>
        </p:nvGrpSpPr>
        <p:grpSpPr>
          <a:xfrm>
            <a:off x="6251010" y="0"/>
            <a:ext cx="5940990" cy="6858000"/>
            <a:chOff x="838200" y="0"/>
            <a:chExt cx="5940990" cy="6858000"/>
          </a:xfrm>
        </p:grpSpPr>
        <p:pic>
          <p:nvPicPr>
            <p:cNvPr id="9" name="그림 8" descr="녹색, 식물, 꽃, 야채이(가) 표시된 사진&#10;&#10;자동 생성된 설명">
              <a:extLst>
                <a:ext uri="{FF2B5EF4-FFF2-40B4-BE49-F238E27FC236}">
                  <a16:creationId xmlns:a16="http://schemas.microsoft.com/office/drawing/2014/main" id="{564625E8-A3F3-4740-ACBD-A98C0AA6A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1270" r="42272"/>
            <a:stretch/>
          </p:blipFill>
          <p:spPr>
            <a:xfrm>
              <a:off x="838200" y="0"/>
              <a:ext cx="5940990" cy="68580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ED6B42-6750-45E3-9713-C06A28D3B0E4}"/>
                </a:ext>
              </a:extLst>
            </p:cNvPr>
            <p:cNvSpPr/>
            <p:nvPr/>
          </p:nvSpPr>
          <p:spPr>
            <a:xfrm>
              <a:off x="838200" y="0"/>
              <a:ext cx="1615440" cy="6858000"/>
            </a:xfrm>
            <a:prstGeom prst="rect">
              <a:avLst/>
            </a:prstGeom>
            <a:gradFill flip="none" rotWithShape="1">
              <a:gsLst>
                <a:gs pos="0">
                  <a:srgbClr val="EBECEE">
                    <a:alpha val="0"/>
                  </a:srgbClr>
                </a:gs>
                <a:gs pos="100000">
                  <a:srgbClr val="EBECE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B1AA0C-0323-46FD-84BA-A49C2E133BEB}"/>
              </a:ext>
            </a:extLst>
          </p:cNvPr>
          <p:cNvGrpSpPr/>
          <p:nvPr userDrawn="1"/>
        </p:nvGrpSpPr>
        <p:grpSpPr>
          <a:xfrm>
            <a:off x="0" y="0"/>
            <a:ext cx="5522450" cy="6858000"/>
            <a:chOff x="5606848" y="0"/>
            <a:chExt cx="5522450" cy="6858000"/>
          </a:xfrm>
        </p:grpSpPr>
        <p:pic>
          <p:nvPicPr>
            <p:cNvPr id="12" name="그림 11" descr="녹색, 식물, 꽃, 야채이(가) 표시된 사진&#10;&#10;자동 생성된 설명">
              <a:extLst>
                <a:ext uri="{FF2B5EF4-FFF2-40B4-BE49-F238E27FC236}">
                  <a16:creationId xmlns:a16="http://schemas.microsoft.com/office/drawing/2014/main" id="{EF8F0A3C-74B4-4AE4-9242-FBD09532E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38" t="11270"/>
            <a:stretch/>
          </p:blipFill>
          <p:spPr>
            <a:xfrm>
              <a:off x="5606848" y="0"/>
              <a:ext cx="5522450" cy="6858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04A39E-F6EC-419F-BA61-802E5CD290C4}"/>
                </a:ext>
              </a:extLst>
            </p:cNvPr>
            <p:cNvSpPr/>
            <p:nvPr/>
          </p:nvSpPr>
          <p:spPr>
            <a:xfrm flipH="1">
              <a:off x="9513858" y="0"/>
              <a:ext cx="1615440" cy="6858000"/>
            </a:xfrm>
            <a:prstGeom prst="rect">
              <a:avLst/>
            </a:prstGeom>
            <a:gradFill flip="none" rotWithShape="1">
              <a:gsLst>
                <a:gs pos="0">
                  <a:srgbClr val="EBECEE">
                    <a:alpha val="0"/>
                  </a:srgbClr>
                </a:gs>
                <a:gs pos="100000">
                  <a:srgbClr val="EBECE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A21576B6-8664-4931-B01F-FFF7B3C42711}"/>
              </a:ext>
            </a:extLst>
          </p:cNvPr>
          <p:cNvSpPr/>
          <p:nvPr userDrawn="1"/>
        </p:nvSpPr>
        <p:spPr>
          <a:xfrm>
            <a:off x="587375" y="0"/>
            <a:ext cx="11017250" cy="6858000"/>
          </a:xfrm>
          <a:prstGeom prst="ellipse">
            <a:avLst/>
          </a:prstGeom>
          <a:gradFill flip="none" rotWithShape="1">
            <a:gsLst>
              <a:gs pos="4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3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식물, 녹색, 실내, 잎이(가) 표시된 사진&#10;&#10;자동 생성된 설명">
            <a:extLst>
              <a:ext uri="{FF2B5EF4-FFF2-40B4-BE49-F238E27FC236}">
                <a16:creationId xmlns:a16="http://schemas.microsoft.com/office/drawing/2014/main" id="{67E56695-9A65-4066-9068-659A1C1144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7965D-E77A-43C9-9214-BA28FB95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8FEF-468C-4362-9980-F60889FCA61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E13E1-A140-4EC1-90D6-883A8E68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F0D92-5952-4DFE-9B27-9EF8CBCE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F0949-8361-4350-AAD2-14226DD64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98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492107-757B-43AA-BB73-EC25EDA69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b="12448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43E07D5-E0B5-4F92-94FC-85DFF2DED7A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7965D-E77A-43C9-9214-BA28FB95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8FEF-468C-4362-9980-F60889FCA61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E13E1-A140-4EC1-90D6-883A8E68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F0D92-5952-4DFE-9B27-9EF8CBCE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F0949-8361-4350-AAD2-14226DD64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8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녹색, 식물, 꽃, 야채이(가) 표시된 사진&#10;&#10;자동 생성된 설명">
            <a:extLst>
              <a:ext uri="{FF2B5EF4-FFF2-40B4-BE49-F238E27FC236}">
                <a16:creationId xmlns:a16="http://schemas.microsoft.com/office/drawing/2014/main" id="{962D829F-3F89-4ACB-A2B7-0FD9F5857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0"/>
          <a:stretch/>
        </p:blipFill>
        <p:spPr>
          <a:xfrm>
            <a:off x="838200" y="0"/>
            <a:ext cx="10291098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783E28-C902-457A-B80B-3F6AC348DAE2}"/>
              </a:ext>
            </a:extLst>
          </p:cNvPr>
          <p:cNvSpPr/>
          <p:nvPr userDrawn="1"/>
        </p:nvSpPr>
        <p:spPr>
          <a:xfrm>
            <a:off x="838200" y="0"/>
            <a:ext cx="1615440" cy="6858000"/>
          </a:xfrm>
          <a:prstGeom prst="rect">
            <a:avLst/>
          </a:prstGeom>
          <a:gradFill flip="none" rotWithShape="1">
            <a:gsLst>
              <a:gs pos="0">
                <a:srgbClr val="EBECEE">
                  <a:alpha val="0"/>
                </a:srgbClr>
              </a:gs>
              <a:gs pos="100000">
                <a:srgbClr val="EBECE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C9A398-193C-4E46-ADB3-F6F4E43EDC5F}"/>
              </a:ext>
            </a:extLst>
          </p:cNvPr>
          <p:cNvSpPr/>
          <p:nvPr userDrawn="1"/>
        </p:nvSpPr>
        <p:spPr>
          <a:xfrm>
            <a:off x="11129298" y="0"/>
            <a:ext cx="1062702" cy="685800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F11261-9F77-468E-ADAA-5D88B615CFF8}"/>
              </a:ext>
            </a:extLst>
          </p:cNvPr>
          <p:cNvSpPr/>
          <p:nvPr userDrawn="1"/>
        </p:nvSpPr>
        <p:spPr>
          <a:xfrm flipH="1">
            <a:off x="9513858" y="0"/>
            <a:ext cx="1615440" cy="6858000"/>
          </a:xfrm>
          <a:prstGeom prst="rect">
            <a:avLst/>
          </a:prstGeom>
          <a:gradFill flip="none" rotWithShape="1">
            <a:gsLst>
              <a:gs pos="0">
                <a:srgbClr val="EBECEE">
                  <a:alpha val="0"/>
                </a:srgbClr>
              </a:gs>
              <a:gs pos="100000">
                <a:srgbClr val="EBECE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3060F7-9F55-4EEB-B6D4-68B073670941}"/>
              </a:ext>
            </a:extLst>
          </p:cNvPr>
          <p:cNvSpPr/>
          <p:nvPr userDrawn="1"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7965D-E77A-43C9-9214-BA28FB95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8FEF-468C-4362-9980-F60889FCA61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E13E1-A140-4EC1-90D6-883A8E68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F0D92-5952-4DFE-9B27-9EF8CBCE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F0949-8361-4350-AAD2-14226DD64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629D2E-2FA4-49B9-B7BA-CE0CCFC803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녹색, 식물, 꽃, 야채이(가) 표시된 사진&#10;&#10;자동 생성된 설명">
            <a:extLst>
              <a:ext uri="{FF2B5EF4-FFF2-40B4-BE49-F238E27FC236}">
                <a16:creationId xmlns:a16="http://schemas.microsoft.com/office/drawing/2014/main" id="{C09AB678-9651-44E2-BBAD-57B6C2FDE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t="-212"/>
          <a:stretch/>
        </p:blipFill>
        <p:spPr>
          <a:xfrm>
            <a:off x="0" y="2331721"/>
            <a:ext cx="4648200" cy="452628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D6721D-12B1-47C3-8A1B-725D553D7377}"/>
              </a:ext>
            </a:extLst>
          </p:cNvPr>
          <p:cNvSpPr/>
          <p:nvPr userDrawn="1"/>
        </p:nvSpPr>
        <p:spPr>
          <a:xfrm flipH="1">
            <a:off x="3230880" y="2331720"/>
            <a:ext cx="1417320" cy="4526280"/>
          </a:xfrm>
          <a:prstGeom prst="rect">
            <a:avLst/>
          </a:prstGeom>
          <a:gradFill flip="none" rotWithShape="1">
            <a:gsLst>
              <a:gs pos="0">
                <a:srgbClr val="EBECEE">
                  <a:alpha val="0"/>
                </a:srgbClr>
              </a:gs>
              <a:gs pos="100000">
                <a:srgbClr val="EBECE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5CE3AA-7288-45A7-B737-56EC910B43AC}"/>
              </a:ext>
            </a:extLst>
          </p:cNvPr>
          <p:cNvSpPr/>
          <p:nvPr userDrawn="1"/>
        </p:nvSpPr>
        <p:spPr>
          <a:xfrm rot="16200000" flipH="1">
            <a:off x="1615439" y="701039"/>
            <a:ext cx="1112522" cy="4343400"/>
          </a:xfrm>
          <a:prstGeom prst="rect">
            <a:avLst/>
          </a:prstGeom>
          <a:gradFill flip="none" rotWithShape="1">
            <a:gsLst>
              <a:gs pos="0">
                <a:srgbClr val="EBECEE">
                  <a:alpha val="0"/>
                </a:srgbClr>
              </a:gs>
              <a:gs pos="100000">
                <a:srgbClr val="EBECE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7965D-E77A-43C9-9214-BA28FB95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8FEF-468C-4362-9980-F60889FCA61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E13E1-A140-4EC1-90D6-883A8E68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F0D92-5952-4DFE-9B27-9EF8CBCE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F0949-8361-4350-AAD2-14226DD64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6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2BA4980-27B3-4CF7-A49A-43F105030617}"/>
              </a:ext>
            </a:extLst>
          </p:cNvPr>
          <p:cNvGrpSpPr/>
          <p:nvPr userDrawn="1"/>
        </p:nvGrpSpPr>
        <p:grpSpPr>
          <a:xfrm>
            <a:off x="1181100" y="4206240"/>
            <a:ext cx="9814562" cy="2651760"/>
            <a:chOff x="1181100" y="4206240"/>
            <a:chExt cx="9814562" cy="2651760"/>
          </a:xfrm>
        </p:grpSpPr>
        <p:pic>
          <p:nvPicPr>
            <p:cNvPr id="10" name="그림 9" descr="식물, 야채이(가) 표시된 사진&#10;&#10;자동 생성된 설명">
              <a:extLst>
                <a:ext uri="{FF2B5EF4-FFF2-40B4-BE49-F238E27FC236}">
                  <a16:creationId xmlns:a16="http://schemas.microsoft.com/office/drawing/2014/main" id="{B8102B26-1FB8-4E5B-91B4-FF96A776A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666"/>
            <a:stretch/>
          </p:blipFill>
          <p:spPr>
            <a:xfrm>
              <a:off x="1181100" y="4206240"/>
              <a:ext cx="3429000" cy="2651760"/>
            </a:xfrm>
            <a:prstGeom prst="rect">
              <a:avLst/>
            </a:prstGeom>
          </p:spPr>
        </p:pic>
        <p:pic>
          <p:nvPicPr>
            <p:cNvPr id="11" name="그림 10" descr="식물, 야채이(가) 표시된 사진&#10;&#10;자동 생성된 설명">
              <a:extLst>
                <a:ext uri="{FF2B5EF4-FFF2-40B4-BE49-F238E27FC236}">
                  <a16:creationId xmlns:a16="http://schemas.microsoft.com/office/drawing/2014/main" id="{01187567-05F4-4109-830F-180F8FCA8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666"/>
            <a:stretch/>
          </p:blipFill>
          <p:spPr>
            <a:xfrm>
              <a:off x="4335780" y="4206240"/>
              <a:ext cx="3429000" cy="2651760"/>
            </a:xfrm>
            <a:prstGeom prst="rect">
              <a:avLst/>
            </a:prstGeom>
          </p:spPr>
        </p:pic>
        <p:pic>
          <p:nvPicPr>
            <p:cNvPr id="12" name="그림 11" descr="식물, 야채이(가) 표시된 사진&#10;&#10;자동 생성된 설명">
              <a:extLst>
                <a:ext uri="{FF2B5EF4-FFF2-40B4-BE49-F238E27FC236}">
                  <a16:creationId xmlns:a16="http://schemas.microsoft.com/office/drawing/2014/main" id="{6984FDC9-955D-4CF3-8A20-38ED4ED08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666"/>
            <a:stretch/>
          </p:blipFill>
          <p:spPr>
            <a:xfrm>
              <a:off x="7566662" y="4206240"/>
              <a:ext cx="3429000" cy="2651760"/>
            </a:xfrm>
            <a:prstGeom prst="rect">
              <a:avLst/>
            </a:prstGeom>
          </p:spPr>
        </p:pic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7965D-E77A-43C9-9214-BA28FB95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8FEF-468C-4362-9980-F60889FCA61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E13E1-A140-4EC1-90D6-883A8E68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F0D92-5952-4DFE-9B27-9EF8CBCE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F0949-8361-4350-AAD2-14226DD64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277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식물, 야채이(가) 표시된 사진&#10;&#10;자동 생성된 설명">
            <a:extLst>
              <a:ext uri="{FF2B5EF4-FFF2-40B4-BE49-F238E27FC236}">
                <a16:creationId xmlns:a16="http://schemas.microsoft.com/office/drawing/2014/main" id="{D7682238-97FE-4459-AF58-2F0A6F912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411" y="121920"/>
            <a:ext cx="2576259" cy="2576258"/>
          </a:xfrm>
          <a:prstGeom prst="rect">
            <a:avLst/>
          </a:prstGeom>
        </p:spPr>
      </p:pic>
      <p:pic>
        <p:nvPicPr>
          <p:cNvPr id="20" name="그림 19" descr="식물, 야채이(가) 표시된 사진&#10;&#10;자동 생성된 설명">
            <a:extLst>
              <a:ext uri="{FF2B5EF4-FFF2-40B4-BE49-F238E27FC236}">
                <a16:creationId xmlns:a16="http://schemas.microsoft.com/office/drawing/2014/main" id="{387787C9-CB1E-45FE-97D0-69E67BC1A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411" y="2698178"/>
            <a:ext cx="2576259" cy="2576258"/>
          </a:xfrm>
          <a:prstGeom prst="rect">
            <a:avLst/>
          </a:prstGeom>
        </p:spPr>
      </p:pic>
      <p:pic>
        <p:nvPicPr>
          <p:cNvPr id="21" name="그림 20" descr="식물, 야채이(가) 표시된 사진&#10;&#10;자동 생성된 설명">
            <a:extLst>
              <a:ext uri="{FF2B5EF4-FFF2-40B4-BE49-F238E27FC236}">
                <a16:creationId xmlns:a16="http://schemas.microsoft.com/office/drawing/2014/main" id="{C08B89C1-EF41-4602-86D1-CDA7543037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33"/>
          <a:stretch/>
        </p:blipFill>
        <p:spPr>
          <a:xfrm>
            <a:off x="571411" y="5274437"/>
            <a:ext cx="2576259" cy="1583563"/>
          </a:xfrm>
          <a:prstGeom prst="rect">
            <a:avLst/>
          </a:prstGeom>
        </p:spPr>
      </p:pic>
      <p:pic>
        <p:nvPicPr>
          <p:cNvPr id="22" name="그림 21" descr="식물, 야채이(가) 표시된 사진&#10;&#10;자동 생성된 설명">
            <a:extLst>
              <a:ext uri="{FF2B5EF4-FFF2-40B4-BE49-F238E27FC236}">
                <a16:creationId xmlns:a16="http://schemas.microsoft.com/office/drawing/2014/main" id="{CC5AB911-9E84-4419-B0EC-6DAB8B580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69"/>
          <a:stretch/>
        </p:blipFill>
        <p:spPr>
          <a:xfrm>
            <a:off x="9044330" y="0"/>
            <a:ext cx="2576259" cy="1582614"/>
          </a:xfrm>
          <a:prstGeom prst="rect">
            <a:avLst/>
          </a:prstGeom>
        </p:spPr>
      </p:pic>
      <p:pic>
        <p:nvPicPr>
          <p:cNvPr id="23" name="그림 22" descr="식물, 야채이(가) 표시된 사진&#10;&#10;자동 생성된 설명">
            <a:extLst>
              <a:ext uri="{FF2B5EF4-FFF2-40B4-BE49-F238E27FC236}">
                <a16:creationId xmlns:a16="http://schemas.microsoft.com/office/drawing/2014/main" id="{F39AF418-81B1-41DA-9694-0B4E23361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4330" y="1582614"/>
            <a:ext cx="2576259" cy="2576258"/>
          </a:xfrm>
          <a:prstGeom prst="rect">
            <a:avLst/>
          </a:prstGeom>
        </p:spPr>
      </p:pic>
      <p:pic>
        <p:nvPicPr>
          <p:cNvPr id="24" name="그림 23" descr="식물, 야채이(가) 표시된 사진&#10;&#10;자동 생성된 설명">
            <a:extLst>
              <a:ext uri="{FF2B5EF4-FFF2-40B4-BE49-F238E27FC236}">
                <a16:creationId xmlns:a16="http://schemas.microsoft.com/office/drawing/2014/main" id="{157E7B5E-6440-454E-9166-745BD4AA8E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4330" y="4158873"/>
            <a:ext cx="2576259" cy="257625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7965D-E77A-43C9-9214-BA28FB95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8FEF-468C-4362-9980-F60889FCA61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E13E1-A140-4EC1-90D6-883A8E68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F0D92-5952-4DFE-9B27-9EF8CBCE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F0949-8361-4350-AAD2-14226DD64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40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386745-1E2C-4179-B9F9-6A57D93231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꽃, 실내, 식물, 나무이(가) 표시된 사진&#10;&#10;자동 생성된 설명">
            <a:extLst>
              <a:ext uri="{FF2B5EF4-FFF2-40B4-BE49-F238E27FC236}">
                <a16:creationId xmlns:a16="http://schemas.microsoft.com/office/drawing/2014/main" id="{6917CC1A-0365-4679-82B1-A05E3E9A7A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3"/>
          <a:stretch/>
        </p:blipFill>
        <p:spPr>
          <a:xfrm>
            <a:off x="6297295" y="0"/>
            <a:ext cx="5066185" cy="685800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7965D-E77A-43C9-9214-BA28FB95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8FEF-468C-4362-9980-F60889FCA61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E13E1-A140-4EC1-90D6-883A8E68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F0D92-5952-4DFE-9B27-9EF8CBCE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F0949-8361-4350-AAD2-14226DD64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73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015D2-F089-49BE-9396-655BFD948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C8FEF-468C-4362-9980-F60889FCA613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E83EB-63C2-439F-9223-30B564DF6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0AA37-8005-4D4C-A2E2-A7DDB63D5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F0949-8361-4350-AAD2-14226DD64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83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35FBFFF-F06B-43EE-B00A-C219F4D64B3A}"/>
              </a:ext>
            </a:extLst>
          </p:cNvPr>
          <p:cNvSpPr txBox="1"/>
          <p:nvPr/>
        </p:nvSpPr>
        <p:spPr>
          <a:xfrm>
            <a:off x="3370891" y="4120284"/>
            <a:ext cx="5450218" cy="55251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2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조 </a:t>
            </a: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에러나조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7" name="그림 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A2CFCEA-B322-C1EA-36C5-1A3F7E514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12" y="1828701"/>
            <a:ext cx="2442976" cy="1818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A56E47-5C65-4EF2-4BAC-8E0A9A23F506}"/>
              </a:ext>
            </a:extLst>
          </p:cNvPr>
          <p:cNvSpPr txBox="1"/>
          <p:nvPr/>
        </p:nvSpPr>
        <p:spPr>
          <a:xfrm>
            <a:off x="3370891" y="4593837"/>
            <a:ext cx="5450218" cy="55251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홍민관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최효선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김예은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이경섭</a:t>
            </a:r>
          </a:p>
        </p:txBody>
      </p:sp>
    </p:spTree>
    <p:extLst>
      <p:ext uri="{BB962C8B-B14F-4D97-AF65-F5344CB8AC3E}">
        <p14:creationId xmlns:p14="http://schemas.microsoft.com/office/powerpoint/2010/main" val="383201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4A8EA2-F8AB-F3B8-A46C-AA247C820ECE}"/>
              </a:ext>
            </a:extLst>
          </p:cNvPr>
          <p:cNvGrpSpPr/>
          <p:nvPr/>
        </p:nvGrpSpPr>
        <p:grpSpPr>
          <a:xfrm>
            <a:off x="3189695" y="1309889"/>
            <a:ext cx="5812610" cy="5099858"/>
            <a:chOff x="1309772" y="1165717"/>
            <a:chExt cx="6624441" cy="5636468"/>
          </a:xfrm>
        </p:grpSpPr>
        <p:sp>
          <p:nvSpPr>
            <p:cNvPr id="21" name="별: 꼭짓점 24개 20">
              <a:extLst>
                <a:ext uri="{FF2B5EF4-FFF2-40B4-BE49-F238E27FC236}">
                  <a16:creationId xmlns:a16="http://schemas.microsoft.com/office/drawing/2014/main" id="{42F14591-CF58-ADE0-B0AE-071C9AEA0024}"/>
                </a:ext>
              </a:extLst>
            </p:cNvPr>
            <p:cNvSpPr/>
            <p:nvPr/>
          </p:nvSpPr>
          <p:spPr>
            <a:xfrm>
              <a:off x="1309772" y="1165717"/>
              <a:ext cx="3392858" cy="2809124"/>
            </a:xfrm>
            <a:prstGeom prst="star24">
              <a:avLst/>
            </a:prstGeom>
            <a:solidFill>
              <a:srgbClr val="FFFF00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2" name="별: 꼭짓점 24개 21">
              <a:extLst>
                <a:ext uri="{FF2B5EF4-FFF2-40B4-BE49-F238E27FC236}">
                  <a16:creationId xmlns:a16="http://schemas.microsoft.com/office/drawing/2014/main" id="{076C29E8-26E0-97B5-D91A-58D288A7F46C}"/>
                </a:ext>
              </a:extLst>
            </p:cNvPr>
            <p:cNvSpPr/>
            <p:nvPr/>
          </p:nvSpPr>
          <p:spPr>
            <a:xfrm>
              <a:off x="4541355" y="1165717"/>
              <a:ext cx="3392858" cy="2809124"/>
            </a:xfrm>
            <a:prstGeom prst="star24">
              <a:avLst/>
            </a:prstGeom>
            <a:solidFill>
              <a:srgbClr val="FFFF00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3" name="별: 꼭짓점 24개 22">
              <a:extLst>
                <a:ext uri="{FF2B5EF4-FFF2-40B4-BE49-F238E27FC236}">
                  <a16:creationId xmlns:a16="http://schemas.microsoft.com/office/drawing/2014/main" id="{5EDD4E7F-7503-1CFF-758C-7F0A7C4D1227}"/>
                </a:ext>
              </a:extLst>
            </p:cNvPr>
            <p:cNvSpPr/>
            <p:nvPr/>
          </p:nvSpPr>
          <p:spPr>
            <a:xfrm>
              <a:off x="1309772" y="3993061"/>
              <a:ext cx="3392858" cy="2809124"/>
            </a:xfrm>
            <a:prstGeom prst="star24">
              <a:avLst/>
            </a:prstGeom>
            <a:solidFill>
              <a:srgbClr val="FFFF00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7" name="별: 꼭짓점 24개 26">
              <a:extLst>
                <a:ext uri="{FF2B5EF4-FFF2-40B4-BE49-F238E27FC236}">
                  <a16:creationId xmlns:a16="http://schemas.microsoft.com/office/drawing/2014/main" id="{0F637F75-CFAA-9ED0-9E4C-25BCD5DA4B32}"/>
                </a:ext>
              </a:extLst>
            </p:cNvPr>
            <p:cNvSpPr/>
            <p:nvPr/>
          </p:nvSpPr>
          <p:spPr>
            <a:xfrm>
              <a:off x="4535080" y="3970686"/>
              <a:ext cx="3392858" cy="2809123"/>
            </a:xfrm>
            <a:prstGeom prst="star24">
              <a:avLst/>
            </a:prstGeom>
            <a:solidFill>
              <a:srgbClr val="FFFF00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15DD0E-A667-812C-0A52-E0241345B353}"/>
              </a:ext>
            </a:extLst>
          </p:cNvPr>
          <p:cNvSpPr txBox="1"/>
          <p:nvPr/>
        </p:nvSpPr>
        <p:spPr>
          <a:xfrm>
            <a:off x="2248409" y="294226"/>
            <a:ext cx="740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업무</a:t>
            </a:r>
            <a:r>
              <a:rPr lang="ko-KR" altLang="en-US" sz="6000" dirty="0">
                <a:solidFill>
                  <a:schemeClr val="accent6">
                    <a:lumMod val="75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분담</a:t>
            </a:r>
            <a:endParaRPr lang="en-US" altLang="ko-KR" sz="6000" dirty="0">
              <a:solidFill>
                <a:schemeClr val="accent6">
                  <a:lumMod val="75000"/>
                </a:schemeClr>
              </a:solidFill>
              <a:latin typeface="상주곶감체" panose="020B0600000101010101" pitchFamily="50" charset="-127"/>
              <a:ea typeface="상주곶감체" panose="020B0600000101010101" pitchFamily="50" charset="-127"/>
              <a:cs typeface="상주곶감체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E74CCF8-51F4-71D9-2D9B-0CEDD7B45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03" y="1472046"/>
            <a:ext cx="735266" cy="735266"/>
          </a:xfrm>
          <a:prstGeom prst="rect">
            <a:avLst/>
          </a:prstGeom>
        </p:spPr>
      </p:pic>
      <p:pic>
        <p:nvPicPr>
          <p:cNvPr id="4" name="그림 3" descr="텍스트, 클립아트, 옅은이(가) 표시된 사진&#10;&#10;자동 생성된 설명">
            <a:extLst>
              <a:ext uri="{FF2B5EF4-FFF2-40B4-BE49-F238E27FC236}">
                <a16:creationId xmlns:a16="http://schemas.microsoft.com/office/drawing/2014/main" id="{9F9D9B19-E91A-EE12-8B5A-62630AAD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44" y="1446803"/>
            <a:ext cx="690090" cy="69009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B8D957-9874-0FDE-51BA-C338F8599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62" y="4113336"/>
            <a:ext cx="690090" cy="690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5BEDE-AEDB-9BBC-7568-7B55BF1D4FF6}"/>
              </a:ext>
            </a:extLst>
          </p:cNvPr>
          <p:cNvSpPr txBox="1"/>
          <p:nvPr/>
        </p:nvSpPr>
        <p:spPr>
          <a:xfrm>
            <a:off x="4476088" y="1669683"/>
            <a:ext cx="128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홍민관</a:t>
            </a:r>
            <a:r>
              <a:rPr lang="en-US" altLang="ko-KR" sz="1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(</a:t>
            </a:r>
            <a:r>
              <a:rPr lang="ko-KR" altLang="en-US" sz="1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조장</a:t>
            </a:r>
            <a:r>
              <a:rPr lang="en-US" altLang="ko-KR" sz="1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)</a:t>
            </a:r>
            <a:endParaRPr lang="ko-KR" altLang="en-US" sz="1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1F697-85F7-1CA7-BA2C-B6BB5C5CEC96}"/>
              </a:ext>
            </a:extLst>
          </p:cNvPr>
          <p:cNvSpPr txBox="1"/>
          <p:nvPr/>
        </p:nvSpPr>
        <p:spPr>
          <a:xfrm>
            <a:off x="3860853" y="2046461"/>
            <a:ext cx="1139284" cy="616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식물백과</a:t>
            </a:r>
            <a:endParaRPr lang="en-US" altLang="ko-KR" sz="12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식물원</a:t>
            </a:r>
            <a:endParaRPr lang="en-US" altLang="ko-KR" sz="12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B2383-1F0E-32C9-4459-EF559AEEF7F7}"/>
              </a:ext>
            </a:extLst>
          </p:cNvPr>
          <p:cNvSpPr txBox="1"/>
          <p:nvPr/>
        </p:nvSpPr>
        <p:spPr>
          <a:xfrm>
            <a:off x="7391377" y="1676771"/>
            <a:ext cx="1481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최효선</a:t>
            </a:r>
            <a:r>
              <a:rPr lang="en-US" altLang="ko-KR" sz="1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(</a:t>
            </a:r>
            <a:r>
              <a:rPr lang="ko-KR" altLang="en-US" sz="1400" b="1" dirty="0" err="1">
                <a:latin typeface="Yoon® 민국" panose="020B0303000000000000" pitchFamily="50" charset="-127"/>
                <a:ea typeface="Yoon® 민국" panose="020B0303000000000000" pitchFamily="50" charset="-127"/>
              </a:rPr>
              <a:t>부조장</a:t>
            </a:r>
            <a:r>
              <a:rPr lang="en-US" altLang="ko-KR" sz="1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)</a:t>
            </a:r>
            <a:endParaRPr lang="ko-KR" altLang="en-US" sz="1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E7B3C7-2BF9-B3E0-3B8E-D556AE260AA1}"/>
              </a:ext>
            </a:extLst>
          </p:cNvPr>
          <p:cNvSpPr txBox="1"/>
          <p:nvPr/>
        </p:nvSpPr>
        <p:spPr>
          <a:xfrm>
            <a:off x="4379327" y="4313841"/>
            <a:ext cx="76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김예은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F3322-DA9E-FF71-CBA3-FFBEE950E019}"/>
              </a:ext>
            </a:extLst>
          </p:cNvPr>
          <p:cNvSpPr txBox="1"/>
          <p:nvPr/>
        </p:nvSpPr>
        <p:spPr>
          <a:xfrm>
            <a:off x="6818734" y="2061275"/>
            <a:ext cx="1313357" cy="616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병해충백과</a:t>
            </a:r>
            <a:endParaRPr lang="en-US" altLang="ko-KR" sz="12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관리자</a:t>
            </a:r>
            <a:endParaRPr lang="en-US" altLang="ko-KR" sz="12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7D661-1582-1F18-CB6F-CACFC985669E}"/>
              </a:ext>
            </a:extLst>
          </p:cNvPr>
          <p:cNvSpPr txBox="1"/>
          <p:nvPr/>
        </p:nvSpPr>
        <p:spPr>
          <a:xfrm>
            <a:off x="3937752" y="4683531"/>
            <a:ext cx="96520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게시판</a:t>
            </a:r>
            <a:endParaRPr lang="en-US" altLang="ko-KR" sz="12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A053AB-0B86-0F0F-BDD4-42699B4A308E}"/>
              </a:ext>
            </a:extLst>
          </p:cNvPr>
          <p:cNvGrpSpPr/>
          <p:nvPr/>
        </p:nvGrpSpPr>
        <p:grpSpPr>
          <a:xfrm>
            <a:off x="6888934" y="4053902"/>
            <a:ext cx="1367373" cy="983318"/>
            <a:chOff x="1739005" y="4047032"/>
            <a:chExt cx="1460648" cy="1030229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C1F6F3F8-8E86-026B-932E-FFE6037EC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005" y="4047032"/>
              <a:ext cx="739405" cy="73940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143CB7-F380-9B33-3AB8-6C08DB2DBFC0}"/>
                </a:ext>
              </a:extLst>
            </p:cNvPr>
            <p:cNvSpPr txBox="1"/>
            <p:nvPr/>
          </p:nvSpPr>
          <p:spPr>
            <a:xfrm>
              <a:off x="1773694" y="4721682"/>
              <a:ext cx="803435" cy="355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유저</a:t>
              </a:r>
              <a:endParaRPr lang="en-US" altLang="ko-KR" sz="1200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5F91DA-6A21-D4A9-D69A-D4AFAB20B8B7}"/>
                </a:ext>
              </a:extLst>
            </p:cNvPr>
            <p:cNvSpPr txBox="1"/>
            <p:nvPr/>
          </p:nvSpPr>
          <p:spPr>
            <a:xfrm>
              <a:off x="2478410" y="4291161"/>
              <a:ext cx="721243" cy="322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이경섭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53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15DD0E-A667-812C-0A52-E0241345B353}"/>
              </a:ext>
            </a:extLst>
          </p:cNvPr>
          <p:cNvSpPr txBox="1"/>
          <p:nvPr/>
        </p:nvSpPr>
        <p:spPr>
          <a:xfrm>
            <a:off x="2248409" y="294226"/>
            <a:ext cx="740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업무</a:t>
            </a:r>
            <a:r>
              <a:rPr lang="ko-KR" altLang="en-US" sz="6000" dirty="0">
                <a:solidFill>
                  <a:schemeClr val="accent6">
                    <a:lumMod val="75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상세</a:t>
            </a:r>
            <a:endParaRPr lang="en-US" altLang="ko-KR" sz="6000" dirty="0">
              <a:solidFill>
                <a:schemeClr val="accent6">
                  <a:lumMod val="75000"/>
                </a:schemeClr>
              </a:solidFill>
              <a:latin typeface="상주곶감체" panose="020B0600000101010101" pitchFamily="50" charset="-127"/>
              <a:ea typeface="상주곶감체" panose="020B0600000101010101" pitchFamily="50" charset="-127"/>
              <a:cs typeface="상주곶감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348BC-DD33-4451-F999-7F8D47D45550}"/>
              </a:ext>
            </a:extLst>
          </p:cNvPr>
          <p:cNvSpPr txBox="1"/>
          <p:nvPr/>
        </p:nvSpPr>
        <p:spPr>
          <a:xfrm>
            <a:off x="3325731" y="1745318"/>
            <a:ext cx="5254751" cy="411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백과파트</a:t>
            </a:r>
            <a:endParaRPr lang="en-US" altLang="ko-KR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CRUD,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검색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즐겨찾기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수정요청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어려운 단어 사전</a:t>
            </a:r>
            <a:endParaRPr lang="en-US" altLang="ko-KR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게시판</a:t>
            </a:r>
            <a:endParaRPr lang="en-US" altLang="ko-KR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CRUD,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검색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신고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좋아요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게시글 블라인드</a:t>
            </a:r>
            <a:endParaRPr lang="en-US" altLang="ko-KR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유저</a:t>
            </a:r>
            <a:endParaRPr lang="en-US" altLang="ko-KR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회원가입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로그인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정보수정</a:t>
            </a:r>
            <a:endParaRPr lang="en-US" altLang="ko-KR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식물원</a:t>
            </a:r>
            <a:endParaRPr lang="en-US" altLang="ko-KR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CRUD,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지도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 API,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지도 관련 편의기능</a:t>
            </a:r>
            <a:endParaRPr lang="en-US" altLang="ko-KR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관리자</a:t>
            </a:r>
            <a:endParaRPr lang="en-US" altLang="ko-KR" sz="16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항목 관리</a:t>
            </a:r>
            <a:r>
              <a:rPr lang="en-US" altLang="ko-KR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, </a:t>
            </a:r>
            <a:r>
              <a:rPr lang="ko-KR" altLang="en-US" sz="1600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유저 관리</a:t>
            </a:r>
            <a:endParaRPr lang="en-US" altLang="ko-KR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48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871510-F7DD-D43C-E672-1C16BCAD9784}"/>
              </a:ext>
            </a:extLst>
          </p:cNvPr>
          <p:cNvSpPr txBox="1"/>
          <p:nvPr/>
        </p:nvSpPr>
        <p:spPr>
          <a:xfrm>
            <a:off x="2248409" y="294226"/>
            <a:ext cx="740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ER</a:t>
            </a:r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166654-01F3-A1D4-4D03-4C7C2DFE7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26" y="1309889"/>
            <a:ext cx="8643147" cy="53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1234A-1EAB-D396-74CE-7771EF090DCC}"/>
              </a:ext>
            </a:extLst>
          </p:cNvPr>
          <p:cNvSpPr txBox="1"/>
          <p:nvPr/>
        </p:nvSpPr>
        <p:spPr>
          <a:xfrm>
            <a:off x="2248409" y="294226"/>
            <a:ext cx="740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프로젝트 </a:t>
            </a:r>
            <a:r>
              <a:rPr lang="ko-KR" altLang="en-US" sz="6000" dirty="0">
                <a:solidFill>
                  <a:schemeClr val="accent6">
                    <a:lumMod val="75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규모</a:t>
            </a:r>
            <a:endParaRPr lang="en-US" altLang="ko-KR" sz="6000" dirty="0">
              <a:solidFill>
                <a:schemeClr val="accent6">
                  <a:lumMod val="75000"/>
                </a:schemeClr>
              </a:solidFill>
              <a:latin typeface="상주곶감체" panose="020B0600000101010101" pitchFamily="50" charset="-127"/>
              <a:ea typeface="상주곶감체" panose="020B0600000101010101" pitchFamily="50" charset="-127"/>
              <a:cs typeface="상주곶감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D22817-7F15-5272-AED6-4026AEBE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81" y="1394283"/>
            <a:ext cx="3200677" cy="4808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BB9542-A56A-0456-720D-B472D51E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458" y="1394283"/>
            <a:ext cx="2728196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177CE7-0A36-90A2-E6E8-A11AD3B26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001" y="1394283"/>
            <a:ext cx="2918713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34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0DF36A5F-C693-4CA8-9040-0C7C2A9BCBAB}"/>
              </a:ext>
            </a:extLst>
          </p:cNvPr>
          <p:cNvSpPr/>
          <p:nvPr/>
        </p:nvSpPr>
        <p:spPr>
          <a:xfrm>
            <a:off x="3939546" y="5270793"/>
            <a:ext cx="4027122" cy="14027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F59BB3-3A54-CC1F-D302-DB393F4737AE}"/>
              </a:ext>
            </a:extLst>
          </p:cNvPr>
          <p:cNvSpPr/>
          <p:nvPr/>
        </p:nvSpPr>
        <p:spPr>
          <a:xfrm>
            <a:off x="6266818" y="1539931"/>
            <a:ext cx="5097140" cy="3316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9">
            <a:extLst>
              <a:ext uri="{FF2B5EF4-FFF2-40B4-BE49-F238E27FC236}">
                <a16:creationId xmlns:a16="http://schemas.microsoft.com/office/drawing/2014/main" id="{5CAFBF4E-8F36-0140-8A42-553695C10334}"/>
              </a:ext>
            </a:extLst>
          </p:cNvPr>
          <p:cNvSpPr/>
          <p:nvPr/>
        </p:nvSpPr>
        <p:spPr>
          <a:xfrm>
            <a:off x="491312" y="1528893"/>
            <a:ext cx="5097140" cy="33162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1234A-1EAB-D396-74CE-7771EF090DCC}"/>
              </a:ext>
            </a:extLst>
          </p:cNvPr>
          <p:cNvSpPr txBox="1"/>
          <p:nvPr/>
        </p:nvSpPr>
        <p:spPr>
          <a:xfrm>
            <a:off x="2248409" y="294226"/>
            <a:ext cx="740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개발</a:t>
            </a:r>
            <a:r>
              <a:rPr lang="ko-KR" altLang="en-US" sz="6000" dirty="0">
                <a:solidFill>
                  <a:schemeClr val="accent6">
                    <a:lumMod val="75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도구</a:t>
            </a:r>
            <a:endParaRPr lang="en-US" altLang="ko-KR" sz="6000" dirty="0">
              <a:solidFill>
                <a:schemeClr val="accent6">
                  <a:lumMod val="75000"/>
                </a:schemeClr>
              </a:solidFill>
              <a:latin typeface="상주곶감체" panose="020B0600000101010101" pitchFamily="50" charset="-127"/>
              <a:ea typeface="상주곶감체" panose="020B0600000101010101" pitchFamily="50" charset="-127"/>
              <a:cs typeface="상주곶감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23536-35AB-AA9B-D78F-3877467264CB}"/>
              </a:ext>
            </a:extLst>
          </p:cNvPr>
          <p:cNvSpPr txBox="1"/>
          <p:nvPr/>
        </p:nvSpPr>
        <p:spPr>
          <a:xfrm>
            <a:off x="1694817" y="1027152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Front-End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77F02-99ED-A5F6-FFFE-4C3D7BCA290A}"/>
              </a:ext>
            </a:extLst>
          </p:cNvPr>
          <p:cNvSpPr txBox="1"/>
          <p:nvPr/>
        </p:nvSpPr>
        <p:spPr>
          <a:xfrm>
            <a:off x="7543801" y="102788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Back-End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057D1-B89E-5BA8-C764-4DA88CF67D45}"/>
              </a:ext>
            </a:extLst>
          </p:cNvPr>
          <p:cNvSpPr txBox="1"/>
          <p:nvPr/>
        </p:nvSpPr>
        <p:spPr>
          <a:xfrm>
            <a:off x="5716256" y="4801117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DB</a:t>
            </a:r>
          </a:p>
        </p:txBody>
      </p:sp>
      <p:pic>
        <p:nvPicPr>
          <p:cNvPr id="5" name="Picture 8" descr="How to Make a Website with Javascript, HTML and CSS - Skywell Software">
            <a:extLst>
              <a:ext uri="{FF2B5EF4-FFF2-40B4-BE49-F238E27FC236}">
                <a16:creationId xmlns:a16="http://schemas.microsoft.com/office/drawing/2014/main" id="{0F7D8AA3-463A-3808-224F-9EECEE673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1" t="15730" r="1041" b="14026"/>
          <a:stretch/>
        </p:blipFill>
        <p:spPr bwMode="auto">
          <a:xfrm>
            <a:off x="581197" y="1819684"/>
            <a:ext cx="2918274" cy="158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웹] HTML/CSS #13 :: 부트스트랩">
            <a:extLst>
              <a:ext uri="{FF2B5EF4-FFF2-40B4-BE49-F238E27FC236}">
                <a16:creationId xmlns:a16="http://schemas.microsoft.com/office/drawing/2014/main" id="{E2C1780D-54A7-0351-EC57-CA1013A39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44" y="2166477"/>
            <a:ext cx="1214950" cy="107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7" descr="Web, jQuery : 스크롤 움직임으로 맨 위로 가기 버튼을 만드는 방법">
            <a:extLst>
              <a:ext uri="{FF2B5EF4-FFF2-40B4-BE49-F238E27FC236}">
                <a16:creationId xmlns:a16="http://schemas.microsoft.com/office/drawing/2014/main" id="{F85839FF-4026-E06E-A498-88BF6D482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30" y="3366136"/>
            <a:ext cx="1544638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9" descr="IntelliJ로 시작하는 JAVA — Part1 - WASD - Medium">
            <a:extLst>
              <a:ext uri="{FF2B5EF4-FFF2-40B4-BE49-F238E27FC236}">
                <a16:creationId xmlns:a16="http://schemas.microsoft.com/office/drawing/2014/main" id="{2293D075-93C9-F110-1472-351235706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6" t="5850" r="26425"/>
          <a:stretch/>
        </p:blipFill>
        <p:spPr bwMode="auto">
          <a:xfrm>
            <a:off x="7141105" y="1627259"/>
            <a:ext cx="1625781" cy="19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1" descr="스프링 프레임워크(Spring Framework) 시작">
            <a:extLst>
              <a:ext uri="{FF2B5EF4-FFF2-40B4-BE49-F238E27FC236}">
                <a16:creationId xmlns:a16="http://schemas.microsoft.com/office/drawing/2014/main" id="{46305530-6662-5C9F-F9DE-36424532F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58" y="1939683"/>
            <a:ext cx="2245296" cy="134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5" descr="마이바티스(MyBatis) 동적 쿼리 Java로 만들기.">
            <a:extLst>
              <a:ext uri="{FF2B5EF4-FFF2-40B4-BE49-F238E27FC236}">
                <a16:creationId xmlns:a16="http://schemas.microsoft.com/office/drawing/2014/main" id="{0AD9F4EA-7831-378E-0657-EE4BE675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105" y="3462737"/>
            <a:ext cx="1674283" cy="125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7" descr="WINS MOBILE">
            <a:extLst>
              <a:ext uri="{FF2B5EF4-FFF2-40B4-BE49-F238E27FC236}">
                <a16:creationId xmlns:a16="http://schemas.microsoft.com/office/drawing/2014/main" id="{8127A19C-0E51-7B91-D6EB-AE92057F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711" y="3529316"/>
            <a:ext cx="1803928" cy="94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39" descr="ERDCloud - 게시물 | Facebook">
            <a:extLst>
              <a:ext uri="{FF2B5EF4-FFF2-40B4-BE49-F238E27FC236}">
                <a16:creationId xmlns:a16="http://schemas.microsoft.com/office/drawing/2014/main" id="{C8055D4C-74D2-610A-C241-E803E157A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AutoShape 41" descr="ERDCloud - 게시물 | Facebook">
            <a:extLst>
              <a:ext uri="{FF2B5EF4-FFF2-40B4-BE49-F238E27FC236}">
                <a16:creationId xmlns:a16="http://schemas.microsoft.com/office/drawing/2014/main" id="{E3677CA9-8EB9-9155-499E-9A844CD3B7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6" name="Picture 43" descr="sixpoly | ADAIN">
            <a:extLst>
              <a:ext uri="{FF2B5EF4-FFF2-40B4-BE49-F238E27FC236}">
                <a16:creationId xmlns:a16="http://schemas.microsoft.com/office/drawing/2014/main" id="{EB6263DF-7B37-52D0-D4B8-7C2128698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15869" r="11451" b="21956"/>
          <a:stretch/>
        </p:blipFill>
        <p:spPr bwMode="auto">
          <a:xfrm>
            <a:off x="6174764" y="5400445"/>
            <a:ext cx="1260401" cy="96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0.wp.com/thinkground.studio/wp-content/uploads...">
            <a:extLst>
              <a:ext uri="{FF2B5EF4-FFF2-40B4-BE49-F238E27FC236}">
                <a16:creationId xmlns:a16="http://schemas.microsoft.com/office/drawing/2014/main" id="{374235CF-A3F8-39C2-8B99-9E2F0DBB3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78" y="5500693"/>
            <a:ext cx="1574823" cy="96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55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14FDF-B94F-274C-B006-4F8CB2E1FCC8}"/>
              </a:ext>
            </a:extLst>
          </p:cNvPr>
          <p:cNvSpPr txBox="1"/>
          <p:nvPr/>
        </p:nvSpPr>
        <p:spPr>
          <a:xfrm>
            <a:off x="2248409" y="294226"/>
            <a:ext cx="740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시</a:t>
            </a:r>
            <a:r>
              <a:rPr lang="ko-KR" altLang="en-US" sz="6000" dirty="0">
                <a:solidFill>
                  <a:schemeClr val="accent6">
                    <a:lumMod val="75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연</a:t>
            </a:r>
            <a:endParaRPr lang="en-US" altLang="ko-KR" sz="6000" dirty="0">
              <a:solidFill>
                <a:schemeClr val="accent6">
                  <a:lumMod val="75000"/>
                </a:schemeClr>
              </a:solidFill>
              <a:latin typeface="상주곶감체" panose="020B0600000101010101" pitchFamily="50" charset="-127"/>
              <a:ea typeface="상주곶감체" panose="020B0600000101010101" pitchFamily="50" charset="-127"/>
              <a:cs typeface="상주곶감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8D5EC3-F190-F24D-2EFA-89D18F6A2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96" y="2001100"/>
            <a:ext cx="3467883" cy="346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2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F755D-9738-16B1-A91C-E1E1D1A31AAD}"/>
              </a:ext>
            </a:extLst>
          </p:cNvPr>
          <p:cNvSpPr txBox="1"/>
          <p:nvPr/>
        </p:nvSpPr>
        <p:spPr>
          <a:xfrm>
            <a:off x="1" y="231896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142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1FFE01-CFAF-BF77-14F6-044D7A547BB7}"/>
              </a:ext>
            </a:extLst>
          </p:cNvPr>
          <p:cNvSpPr/>
          <p:nvPr/>
        </p:nvSpPr>
        <p:spPr>
          <a:xfrm>
            <a:off x="988862" y="1654628"/>
            <a:ext cx="10211192" cy="435428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2713CB-E05A-371A-8DC3-F7AB2B06E1D3}"/>
              </a:ext>
            </a:extLst>
          </p:cNvPr>
          <p:cNvSpPr txBox="1"/>
          <p:nvPr/>
        </p:nvSpPr>
        <p:spPr>
          <a:xfrm>
            <a:off x="1981201" y="1907056"/>
            <a:ext cx="4181474" cy="367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1. </a:t>
            </a:r>
            <a:r>
              <a:rPr lang="ko-KR" altLang="en-US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기획배경</a:t>
            </a:r>
            <a:endParaRPr lang="en-US" altLang="ko-KR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2. </a:t>
            </a:r>
            <a:r>
              <a:rPr lang="ko-KR" altLang="en-US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기획의도</a:t>
            </a:r>
            <a:endParaRPr lang="en-US" altLang="ko-KR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3. </a:t>
            </a:r>
            <a:r>
              <a:rPr lang="ko-KR" altLang="en-US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벤치마킹사이트</a:t>
            </a:r>
            <a:endParaRPr lang="en-US" altLang="ko-KR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4. </a:t>
            </a:r>
            <a:r>
              <a:rPr lang="ko-KR" altLang="en-US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참고도서</a:t>
            </a:r>
            <a:endParaRPr lang="en-US" altLang="ko-KR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5. </a:t>
            </a:r>
            <a:r>
              <a:rPr lang="ko-KR" altLang="en-US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주요기능</a:t>
            </a:r>
            <a:endParaRPr lang="en-US" altLang="ko-KR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B10DB6-3E7C-3669-25B8-C4D6852E6167}"/>
              </a:ext>
            </a:extLst>
          </p:cNvPr>
          <p:cNvSpPr txBox="1"/>
          <p:nvPr/>
        </p:nvSpPr>
        <p:spPr>
          <a:xfrm>
            <a:off x="0" y="532811"/>
            <a:ext cx="1218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목</a:t>
            </a:r>
            <a:r>
              <a:rPr lang="ko-KR" altLang="en-US" sz="6000" dirty="0">
                <a:solidFill>
                  <a:schemeClr val="accent6"/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4054B-AFA8-B505-8CD3-068B69FFA712}"/>
              </a:ext>
            </a:extLst>
          </p:cNvPr>
          <p:cNvSpPr txBox="1"/>
          <p:nvPr/>
        </p:nvSpPr>
        <p:spPr>
          <a:xfrm>
            <a:off x="6939637" y="1907056"/>
            <a:ext cx="4359754" cy="441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6. </a:t>
            </a:r>
            <a:r>
              <a:rPr lang="ko-KR" altLang="en-US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업무분담</a:t>
            </a:r>
            <a:endParaRPr lang="en-US" altLang="ko-KR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7. ERD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8. </a:t>
            </a:r>
            <a:r>
              <a:rPr lang="ko-KR" altLang="en-US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프로젝트 규모</a:t>
            </a:r>
            <a:endParaRPr lang="en-US" altLang="ko-KR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9. </a:t>
            </a:r>
            <a:r>
              <a:rPr lang="ko-KR" altLang="en-US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개발도구</a:t>
            </a:r>
            <a:endParaRPr lang="en-US" altLang="ko-KR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10. </a:t>
            </a:r>
            <a:r>
              <a:rPr lang="ko-KR" altLang="en-US" sz="2400" b="1" dirty="0">
                <a:latin typeface="Yoon® 민국" panose="020B0303000000000000" pitchFamily="50" charset="-127"/>
                <a:ea typeface="Yoon® 민국" panose="020B0303000000000000" pitchFamily="50" charset="-127"/>
              </a:rPr>
              <a:t>시연</a:t>
            </a:r>
          </a:p>
          <a:p>
            <a:pPr>
              <a:lnSpc>
                <a:spcPct val="200000"/>
              </a:lnSpc>
            </a:pPr>
            <a:endParaRPr lang="en-US" altLang="ko-KR" sz="2400" b="1" dirty="0"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1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B468D1-98E4-4CC9-0514-DCBD69EC53DF}"/>
              </a:ext>
            </a:extLst>
          </p:cNvPr>
          <p:cNvGrpSpPr/>
          <p:nvPr/>
        </p:nvGrpSpPr>
        <p:grpSpPr>
          <a:xfrm>
            <a:off x="2982962" y="1558211"/>
            <a:ext cx="6369303" cy="4835900"/>
            <a:chOff x="1751098" y="555622"/>
            <a:chExt cx="9036000" cy="61145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9411A36-3C13-9444-4AAC-F0009827E341}"/>
                </a:ext>
              </a:extLst>
            </p:cNvPr>
            <p:cNvGrpSpPr/>
            <p:nvPr/>
          </p:nvGrpSpPr>
          <p:grpSpPr>
            <a:xfrm>
              <a:off x="1751098" y="555622"/>
              <a:ext cx="9036000" cy="6114599"/>
              <a:chOff x="2232965" y="1099001"/>
              <a:chExt cx="6975952" cy="4911274"/>
            </a:xfrm>
          </p:grpSpPr>
          <p:sp>
            <p:nvSpPr>
              <p:cNvPr id="6" name="모서리가 둥근 직사각형 6">
                <a:extLst>
                  <a:ext uri="{FF2B5EF4-FFF2-40B4-BE49-F238E27FC236}">
                    <a16:creationId xmlns:a16="http://schemas.microsoft.com/office/drawing/2014/main" id="{9A85EF89-6670-FE65-5EAB-AAF7FA82C380}"/>
                  </a:ext>
                </a:extLst>
              </p:cNvPr>
              <p:cNvSpPr/>
              <p:nvPr/>
            </p:nvSpPr>
            <p:spPr>
              <a:xfrm flipH="1">
                <a:off x="2232965" y="1099001"/>
                <a:ext cx="6975952" cy="4911274"/>
              </a:xfrm>
              <a:prstGeom prst="roundRect">
                <a:avLst>
                  <a:gd name="adj" fmla="val 4554"/>
                </a:avLst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모서리가 둥근 직사각형 5">
                <a:extLst>
                  <a:ext uri="{FF2B5EF4-FFF2-40B4-BE49-F238E27FC236}">
                    <a16:creationId xmlns:a16="http://schemas.microsoft.com/office/drawing/2014/main" id="{35ECF98D-63F4-7526-8595-D03F736A2695}"/>
                  </a:ext>
                </a:extLst>
              </p:cNvPr>
              <p:cNvSpPr/>
              <p:nvPr/>
            </p:nvSpPr>
            <p:spPr>
              <a:xfrm flipH="1">
                <a:off x="2311400" y="1137101"/>
                <a:ext cx="6836989" cy="4824000"/>
              </a:xfrm>
              <a:prstGeom prst="roundRect">
                <a:avLst>
                  <a:gd name="adj" fmla="val 4554"/>
                </a:avLst>
              </a:prstGeom>
              <a:solidFill>
                <a:srgbClr val="F3F3F4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양쪽 모서리가 둥근 사각형 1">
                <a:extLst>
                  <a:ext uri="{FF2B5EF4-FFF2-40B4-BE49-F238E27FC236}">
                    <a16:creationId xmlns:a16="http://schemas.microsoft.com/office/drawing/2014/main" id="{505AFB4F-1369-698A-BD1C-196308BA1607}"/>
                  </a:ext>
                </a:extLst>
              </p:cNvPr>
              <p:cNvSpPr/>
              <p:nvPr/>
            </p:nvSpPr>
            <p:spPr>
              <a:xfrm rot="5400000">
                <a:off x="5023757" y="1895928"/>
                <a:ext cx="4781550" cy="3238500"/>
              </a:xfrm>
              <a:prstGeom prst="round2SameRect">
                <a:avLst>
                  <a:gd name="adj1" fmla="val 4994"/>
                  <a:gd name="adj2" fmla="val 0"/>
                </a:avLst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양쪽 모서리가 둥근 사각형 4">
                <a:extLst>
                  <a:ext uri="{FF2B5EF4-FFF2-40B4-BE49-F238E27FC236}">
                    <a16:creationId xmlns:a16="http://schemas.microsoft.com/office/drawing/2014/main" id="{BCB437D7-B766-804E-D503-F660CD64DC0D}"/>
                  </a:ext>
                </a:extLst>
              </p:cNvPr>
              <p:cNvSpPr/>
              <p:nvPr/>
            </p:nvSpPr>
            <p:spPr>
              <a:xfrm rot="16200000" flipH="1">
                <a:off x="1785257" y="1895928"/>
                <a:ext cx="4781550" cy="3238500"/>
              </a:xfrm>
              <a:prstGeom prst="round2SameRect">
                <a:avLst>
                  <a:gd name="adj1" fmla="val 6042"/>
                  <a:gd name="adj2" fmla="val 0"/>
                </a:avLst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21267F45-1890-DE12-9B9E-AB6563FEDD89}"/>
                  </a:ext>
                </a:extLst>
              </p:cNvPr>
              <p:cNvCxnSpPr/>
              <p:nvPr/>
            </p:nvCxnSpPr>
            <p:spPr>
              <a:xfrm>
                <a:off x="2391508" y="1820008"/>
                <a:ext cx="8792" cy="133643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6F8E338-A859-5F62-51A9-6B144B302952}"/>
                  </a:ext>
                </a:extLst>
              </p:cNvPr>
              <p:cNvCxnSpPr/>
              <p:nvPr/>
            </p:nvCxnSpPr>
            <p:spPr>
              <a:xfrm>
                <a:off x="2483251" y="1998785"/>
                <a:ext cx="8792" cy="133643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66AE8A04-C8CB-C582-3094-12EF5DB241B0}"/>
                  </a:ext>
                </a:extLst>
              </p:cNvPr>
              <p:cNvCxnSpPr/>
              <p:nvPr/>
            </p:nvCxnSpPr>
            <p:spPr>
              <a:xfrm>
                <a:off x="2432669" y="2178747"/>
                <a:ext cx="8792" cy="133643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DC94A06-5507-ECD3-53F2-EEB4758EC4D8}"/>
                  </a:ext>
                </a:extLst>
              </p:cNvPr>
              <p:cNvCxnSpPr/>
              <p:nvPr/>
            </p:nvCxnSpPr>
            <p:spPr>
              <a:xfrm>
                <a:off x="2377692" y="4269155"/>
                <a:ext cx="8792" cy="46800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1001C3A-62A8-98AF-2B09-D7BA7A839358}"/>
                  </a:ext>
                </a:extLst>
              </p:cNvPr>
              <p:cNvCxnSpPr/>
              <p:nvPr/>
            </p:nvCxnSpPr>
            <p:spPr>
              <a:xfrm>
                <a:off x="2474145" y="4196899"/>
                <a:ext cx="8792" cy="25200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9A9281C-92D5-C1D2-91E7-F6BA9A7A7E2F}"/>
                  </a:ext>
                </a:extLst>
              </p:cNvPr>
              <p:cNvCxnSpPr/>
              <p:nvPr/>
            </p:nvCxnSpPr>
            <p:spPr>
              <a:xfrm>
                <a:off x="2428274" y="4161169"/>
                <a:ext cx="8792" cy="46800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8D295A1-A17F-56F5-57C7-12F0AD84AE2F}"/>
                </a:ext>
              </a:extLst>
            </p:cNvPr>
            <p:cNvCxnSpPr/>
            <p:nvPr/>
          </p:nvCxnSpPr>
          <p:spPr>
            <a:xfrm>
              <a:off x="10620773" y="1713157"/>
              <a:ext cx="0" cy="14040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2CF4286-A667-F233-A326-EA69FD4A49FE}"/>
                </a:ext>
              </a:extLst>
            </p:cNvPr>
            <p:cNvCxnSpPr/>
            <p:nvPr/>
          </p:nvCxnSpPr>
          <p:spPr>
            <a:xfrm>
              <a:off x="10650083" y="2226042"/>
              <a:ext cx="0" cy="14040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CFDD512-808B-A648-3CA2-B7C84931D5F8}"/>
              </a:ext>
            </a:extLst>
          </p:cNvPr>
          <p:cNvSpPr txBox="1"/>
          <p:nvPr/>
        </p:nvSpPr>
        <p:spPr>
          <a:xfrm>
            <a:off x="2967552" y="1907259"/>
            <a:ext cx="6288134" cy="370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ko-KR" altLang="en-US" sz="32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취미 생활의 다양성</a:t>
            </a:r>
            <a:endParaRPr lang="en-US" altLang="ko-KR" sz="3200" b="1" dirty="0">
              <a:latin typeface="Yoon® 민국" panose="020B0303000000000000" pitchFamily="50" charset="-127"/>
              <a:ea typeface="Yoon® 민국" panose="020B0303000000000000" pitchFamily="50" charset="-127"/>
              <a:cs typeface="상주곶감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-&gt; </a:t>
            </a:r>
            <a:r>
              <a:rPr lang="ko-KR" altLang="en-US" sz="32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반려 동식물 수요 증가</a:t>
            </a:r>
            <a:endParaRPr lang="en-US" altLang="ko-KR" sz="3200" b="1" dirty="0">
              <a:latin typeface="Yoon® 민국" panose="020B0303000000000000" pitchFamily="50" charset="-127"/>
              <a:ea typeface="Yoon® 민국" panose="020B0303000000000000" pitchFamily="50" charset="-127"/>
              <a:cs typeface="상주곶감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2. </a:t>
            </a:r>
            <a:r>
              <a:rPr lang="ko-KR" altLang="en-US" sz="32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코로나</a:t>
            </a:r>
            <a:r>
              <a:rPr lang="en-US" altLang="ko-KR" sz="32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19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-&gt; </a:t>
            </a:r>
            <a:r>
              <a:rPr lang="ko-KR" altLang="en-US" sz="32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집에 있는 시간 증가</a:t>
            </a:r>
            <a:endParaRPr lang="en-US" altLang="ko-KR" sz="3200" b="1" dirty="0">
              <a:latin typeface="Yoon® 민국" panose="020B0303000000000000" pitchFamily="50" charset="-127"/>
              <a:ea typeface="Yoon® 민국" panose="020B0303000000000000" pitchFamily="50" charset="-127"/>
              <a:cs typeface="상주곶감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3. </a:t>
            </a:r>
            <a:r>
              <a:rPr lang="ko-KR" altLang="en-US" sz="32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식물 정보의 접근 용이성 부족</a:t>
            </a:r>
            <a:endParaRPr lang="en-US" altLang="ko-KR" sz="3200" b="1" dirty="0">
              <a:latin typeface="Yoon® 민국" panose="020B0303000000000000" pitchFamily="50" charset="-127"/>
              <a:ea typeface="Yoon® 민국" panose="020B0303000000000000" pitchFamily="50" charset="-127"/>
              <a:cs typeface="상주곶감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FE11A-DEDF-00BF-6D5D-147C7FEF2CA6}"/>
              </a:ext>
            </a:extLst>
          </p:cNvPr>
          <p:cNvSpPr txBox="1"/>
          <p:nvPr/>
        </p:nvSpPr>
        <p:spPr>
          <a:xfrm>
            <a:off x="2248409" y="294226"/>
            <a:ext cx="740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기획</a:t>
            </a:r>
            <a:r>
              <a:rPr lang="ko-KR" altLang="en-US" sz="6000" dirty="0">
                <a:solidFill>
                  <a:schemeClr val="accent6">
                    <a:lumMod val="75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배경</a:t>
            </a:r>
            <a:endParaRPr lang="en-US" altLang="ko-KR" sz="6000" dirty="0">
              <a:solidFill>
                <a:schemeClr val="accent6">
                  <a:lumMod val="75000"/>
                </a:schemeClr>
              </a:solidFill>
              <a:latin typeface="상주곶감체" panose="020B0600000101010101" pitchFamily="50" charset="-127"/>
              <a:ea typeface="상주곶감체" panose="020B0600000101010101" pitchFamily="50" charset="-127"/>
              <a:cs typeface="상주곶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954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1234A-1EAB-D396-74CE-7771EF090DCC}"/>
              </a:ext>
            </a:extLst>
          </p:cNvPr>
          <p:cNvSpPr txBox="1"/>
          <p:nvPr/>
        </p:nvSpPr>
        <p:spPr>
          <a:xfrm>
            <a:off x="2248409" y="294226"/>
            <a:ext cx="740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기획</a:t>
            </a:r>
            <a:r>
              <a:rPr lang="ko-KR" altLang="en-US" sz="6000" dirty="0">
                <a:solidFill>
                  <a:schemeClr val="accent6">
                    <a:lumMod val="75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의도</a:t>
            </a:r>
            <a:endParaRPr lang="en-US" altLang="ko-KR" sz="6000" dirty="0">
              <a:solidFill>
                <a:schemeClr val="accent6">
                  <a:lumMod val="75000"/>
                </a:schemeClr>
              </a:solidFill>
              <a:latin typeface="상주곶감체" panose="020B0600000101010101" pitchFamily="50" charset="-127"/>
              <a:ea typeface="상주곶감체" panose="020B0600000101010101" pitchFamily="50" charset="-127"/>
              <a:cs typeface="상주곶감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F42AE-C44B-CB08-A1AA-A12DF412AC50}"/>
              </a:ext>
            </a:extLst>
          </p:cNvPr>
          <p:cNvSpPr txBox="1"/>
          <p:nvPr/>
        </p:nvSpPr>
        <p:spPr>
          <a:xfrm>
            <a:off x="2391301" y="2524708"/>
            <a:ext cx="74093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44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정보의 접근성 확대</a:t>
            </a:r>
            <a:endParaRPr lang="en-US" altLang="ko-KR" sz="4400" b="1" dirty="0">
              <a:latin typeface="Yoon® 민국" panose="020B0303000000000000" pitchFamily="50" charset="-127"/>
              <a:ea typeface="Yoon® 민국" panose="020B0303000000000000" pitchFamily="50" charset="-127"/>
              <a:cs typeface="상주곶감체" panose="020B0600000101010101" pitchFamily="50" charset="-127"/>
            </a:endParaRPr>
          </a:p>
          <a:p>
            <a:pPr marL="742950" indent="-742950" algn="ctr">
              <a:buAutoNum type="arabicPeriod"/>
            </a:pPr>
            <a:r>
              <a:rPr lang="en-US" altLang="ko-KR" sz="44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 </a:t>
            </a:r>
            <a:r>
              <a:rPr lang="ko-KR" altLang="en-US" sz="44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분산된 정보 통합</a:t>
            </a:r>
            <a:endParaRPr lang="en-US" altLang="ko-KR" sz="4400" b="1" dirty="0">
              <a:latin typeface="Yoon® 민국" panose="020B0303000000000000" pitchFamily="50" charset="-127"/>
              <a:ea typeface="Yoon® 민국" panose="020B0303000000000000" pitchFamily="50" charset="-127"/>
              <a:cs typeface="상주곶감체" panose="020B0600000101010101" pitchFamily="50" charset="-127"/>
            </a:endParaRPr>
          </a:p>
          <a:p>
            <a:pPr marL="742950" indent="-742950" algn="ctr">
              <a:buAutoNum type="arabicPeriod"/>
            </a:pPr>
            <a:r>
              <a:rPr lang="ko-KR" altLang="en-US" sz="4400" b="1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사용자 친화적인 사이트</a:t>
            </a:r>
            <a:endParaRPr lang="en-US" altLang="ko-KR" sz="4400" b="1" dirty="0">
              <a:latin typeface="Yoon® 민국" panose="020B0303000000000000" pitchFamily="50" charset="-127"/>
              <a:ea typeface="Yoon® 민국" panose="020B0303000000000000" pitchFamily="50" charset="-127"/>
              <a:cs typeface="상주곶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82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22F4BD-91AF-BB15-E9C9-62078196D9A4}"/>
              </a:ext>
            </a:extLst>
          </p:cNvPr>
          <p:cNvSpPr/>
          <p:nvPr/>
        </p:nvSpPr>
        <p:spPr>
          <a:xfrm>
            <a:off x="6041060" y="1276212"/>
            <a:ext cx="4287306" cy="242364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1CF92E-0E0C-5D73-2094-4D84F7BA88B7}"/>
              </a:ext>
            </a:extLst>
          </p:cNvPr>
          <p:cNvSpPr/>
          <p:nvPr/>
        </p:nvSpPr>
        <p:spPr>
          <a:xfrm>
            <a:off x="6041060" y="3972586"/>
            <a:ext cx="4287306" cy="242364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4ED2C-E8D3-DA43-C332-01ED0278BAA6}"/>
              </a:ext>
            </a:extLst>
          </p:cNvPr>
          <p:cNvSpPr txBox="1"/>
          <p:nvPr/>
        </p:nvSpPr>
        <p:spPr>
          <a:xfrm>
            <a:off x="2391301" y="275565"/>
            <a:ext cx="740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벤치마킹</a:t>
            </a:r>
            <a:r>
              <a:rPr lang="ko-KR" altLang="en-US" sz="6000" dirty="0"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 </a:t>
            </a:r>
            <a:r>
              <a:rPr lang="ko-KR" altLang="en-US" sz="6000" dirty="0">
                <a:solidFill>
                  <a:schemeClr val="accent6">
                    <a:lumMod val="75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사이트</a:t>
            </a:r>
            <a:endParaRPr lang="en-US" altLang="ko-KR" sz="6000" dirty="0">
              <a:solidFill>
                <a:schemeClr val="accent6">
                  <a:lumMod val="75000"/>
                </a:schemeClr>
              </a:solidFill>
              <a:latin typeface="상주곶감체" panose="020B0600000101010101" pitchFamily="50" charset="-127"/>
              <a:ea typeface="상주곶감체" panose="020B0600000101010101" pitchFamily="50" charset="-127"/>
              <a:cs typeface="상주곶감체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E651D8-A8D0-0ABF-1B17-6B4F9ABEB5B4}"/>
              </a:ext>
            </a:extLst>
          </p:cNvPr>
          <p:cNvCxnSpPr/>
          <p:nvPr/>
        </p:nvCxnSpPr>
        <p:spPr>
          <a:xfrm>
            <a:off x="0" y="3843727"/>
            <a:ext cx="121920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4D5513E-EC7A-4A6D-E481-5E529A43354B}"/>
              </a:ext>
            </a:extLst>
          </p:cNvPr>
          <p:cNvSpPr txBox="1"/>
          <p:nvPr/>
        </p:nvSpPr>
        <p:spPr>
          <a:xfrm>
            <a:off x="871716" y="1154255"/>
            <a:ext cx="262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PictureThis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(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픽쳐디스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)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64A35-D79F-E86A-A76C-E5F167DD1089}"/>
              </a:ext>
            </a:extLst>
          </p:cNvPr>
          <p:cNvSpPr txBox="1"/>
          <p:nvPr/>
        </p:nvSpPr>
        <p:spPr>
          <a:xfrm>
            <a:off x="6041060" y="1303344"/>
            <a:ext cx="5911453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장점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한눈에 들어오는 깔끔한 정보 전달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카테고리 정렬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FBABC-8CCB-3B63-CF71-82584596BB0D}"/>
              </a:ext>
            </a:extLst>
          </p:cNvPr>
          <p:cNvSpPr txBox="1"/>
          <p:nvPr/>
        </p:nvSpPr>
        <p:spPr>
          <a:xfrm>
            <a:off x="6113454" y="4062281"/>
            <a:ext cx="5206830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보완할 점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수정 요청 기능이 존재하지 않음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다양한 이미지 부족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사용자간의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커뮤니티 부재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C020F46-BA9E-5DA0-AD63-96579A6C4888}"/>
              </a:ext>
            </a:extLst>
          </p:cNvPr>
          <p:cNvGrpSpPr/>
          <p:nvPr/>
        </p:nvGrpSpPr>
        <p:grpSpPr>
          <a:xfrm>
            <a:off x="778409" y="1606294"/>
            <a:ext cx="5034562" cy="4853225"/>
            <a:chOff x="517152" y="1578301"/>
            <a:chExt cx="5034562" cy="480208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E6BF543-4743-FAE8-A804-735E9F918610}"/>
                </a:ext>
              </a:extLst>
            </p:cNvPr>
            <p:cNvSpPr/>
            <p:nvPr/>
          </p:nvSpPr>
          <p:spPr>
            <a:xfrm>
              <a:off x="517152" y="1578301"/>
              <a:ext cx="5034562" cy="48020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AA95E90-BB49-8F93-E380-2198C06EA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459" y="1681065"/>
              <a:ext cx="4808037" cy="4596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827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4ED2C-E8D3-DA43-C332-01ED0278BAA6}"/>
              </a:ext>
            </a:extLst>
          </p:cNvPr>
          <p:cNvSpPr txBox="1"/>
          <p:nvPr/>
        </p:nvSpPr>
        <p:spPr>
          <a:xfrm>
            <a:off x="2391301" y="275565"/>
            <a:ext cx="740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참고</a:t>
            </a:r>
            <a:r>
              <a:rPr lang="ko-KR" altLang="en-US" sz="6000" dirty="0"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 </a:t>
            </a:r>
            <a:r>
              <a:rPr lang="ko-KR" altLang="en-US" sz="6000" dirty="0">
                <a:solidFill>
                  <a:schemeClr val="accent6">
                    <a:lumMod val="75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도서</a:t>
            </a:r>
            <a:endParaRPr lang="en-US" altLang="ko-KR" sz="6000" dirty="0">
              <a:solidFill>
                <a:schemeClr val="accent6">
                  <a:lumMod val="75000"/>
                </a:schemeClr>
              </a:solidFill>
              <a:latin typeface="상주곶감체" panose="020B0600000101010101" pitchFamily="50" charset="-127"/>
              <a:ea typeface="상주곶감체" panose="020B0600000101010101" pitchFamily="50" charset="-127"/>
              <a:cs typeface="상주곶감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C3620-D09B-A51A-9549-3606636F55F5}"/>
              </a:ext>
            </a:extLst>
          </p:cNvPr>
          <p:cNvSpPr txBox="1"/>
          <p:nvPr/>
        </p:nvSpPr>
        <p:spPr>
          <a:xfrm>
            <a:off x="2391301" y="1450346"/>
            <a:ext cx="4780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Yoon® 민국" panose="020B0303000000000000" pitchFamily="50" charset="-127"/>
                <a:ea typeface="Yoon® 민국" panose="020B0303000000000000" pitchFamily="50" charset="-127"/>
              </a:rPr>
              <a:t>(한 평 공간에 만드는)나만의 실내 정원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rgbClr val="323232"/>
              </a:solidFill>
              <a:effectLst/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Yoon® 민국" panose="020B0303000000000000" pitchFamily="50" charset="-127"/>
                <a:ea typeface="Yoon® 민국" panose="020B0303000000000000" pitchFamily="50" charset="-127"/>
              </a:rPr>
              <a:t>오하나 지음 </a:t>
            </a:r>
            <a:r>
              <a:rPr lang="en-US" altLang="ko-KR" sz="2000" dirty="0">
                <a:solidFill>
                  <a:srgbClr val="323232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/ </a:t>
            </a:r>
            <a:r>
              <a:rPr lang="ko-KR" altLang="en-US" sz="2000" dirty="0">
                <a:solidFill>
                  <a:srgbClr val="323232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넥서스</a:t>
            </a:r>
            <a:r>
              <a:rPr lang="en-US" altLang="ko-KR" sz="2000" dirty="0">
                <a:solidFill>
                  <a:srgbClr val="323232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Books / 2017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323232"/>
              </a:solidFill>
              <a:effectLst/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E2E1C0A-B765-7392-FCE1-07C9BA42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01" y="1450346"/>
            <a:ext cx="1554615" cy="2110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621299-7586-DA5D-3FBC-74AAAEE8BE80}"/>
              </a:ext>
            </a:extLst>
          </p:cNvPr>
          <p:cNvSpPr txBox="1"/>
          <p:nvPr/>
        </p:nvSpPr>
        <p:spPr>
          <a:xfrm>
            <a:off x="2539347" y="4232735"/>
            <a:ext cx="4780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000" b="1" i="0" u="none" strike="noStrike" cap="none" normalizeH="0" baseline="0" dirty="0" err="1">
                <a:ln>
                  <a:noFill/>
                </a:ln>
                <a:solidFill>
                  <a:srgbClr val="323232"/>
                </a:solidFill>
                <a:effectLst/>
                <a:latin typeface="Yoon® 민국" panose="020B0303000000000000" pitchFamily="50" charset="-127"/>
                <a:ea typeface="Yoon® 민국" panose="020B0303000000000000" pitchFamily="50" charset="-127"/>
              </a:rPr>
              <a:t>그림썸의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Yoon® 민국" panose="020B0303000000000000" pitchFamily="50" charset="-127"/>
                <a:ea typeface="Yoon® 민국" panose="020B0303000000000000" pitchFamily="50" charset="-127"/>
              </a:rPr>
              <a:t> 홈 </a:t>
            </a:r>
            <a:r>
              <a:rPr kumimoji="0" lang="ko-KR" altLang="en-US" sz="2000" b="1" i="0" u="none" strike="noStrike" cap="none" normalizeH="0" baseline="0" dirty="0" err="1">
                <a:ln>
                  <a:noFill/>
                </a:ln>
                <a:solidFill>
                  <a:srgbClr val="323232"/>
                </a:solidFill>
                <a:effectLst/>
                <a:latin typeface="Yoon® 민국" panose="020B0303000000000000" pitchFamily="50" charset="-127"/>
                <a:ea typeface="Yoon® 민국" panose="020B0303000000000000" pitchFamily="50" charset="-127"/>
              </a:rPr>
              <a:t>가드닝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Yoon® 민국" panose="020B0303000000000000" pitchFamily="50" charset="-127"/>
                <a:ea typeface="Yoon® 민국" panose="020B0303000000000000" pitchFamily="50" charset="-127"/>
              </a:rPr>
              <a:t> </a:t>
            </a:r>
            <a:r>
              <a:rPr kumimoji="0" lang="ko-KR" altLang="en-US" sz="2000" b="1" i="0" u="none" strike="noStrike" cap="none" normalizeH="0" baseline="0" dirty="0" err="1">
                <a:ln>
                  <a:noFill/>
                </a:ln>
                <a:solidFill>
                  <a:srgbClr val="323232"/>
                </a:solidFill>
                <a:effectLst/>
                <a:latin typeface="Yoon® 민국" panose="020B0303000000000000" pitchFamily="50" charset="-127"/>
                <a:ea typeface="Yoon® 민국" panose="020B0303000000000000" pitchFamily="50" charset="-127"/>
              </a:rPr>
              <a:t>꼼꼼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Yoon® 민국" panose="020B0303000000000000" pitchFamily="50" charset="-127"/>
                <a:ea typeface="Yoon® 민국" panose="020B0303000000000000" pitchFamily="50" charset="-127"/>
              </a:rPr>
              <a:t> 안내서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rgbClr val="323232"/>
              </a:solidFill>
              <a:effectLst/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r>
              <a:rPr lang="ko-KR" altLang="en-US" sz="2000" dirty="0">
                <a:solidFill>
                  <a:srgbClr val="323232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김정민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Yoon® 민국" panose="020B0303000000000000" pitchFamily="50" charset="-127"/>
                <a:ea typeface="Yoon® 민국" panose="020B0303000000000000" pitchFamily="50" charset="-127"/>
              </a:rPr>
              <a:t> 지음 </a:t>
            </a:r>
            <a:r>
              <a:rPr lang="en-US" altLang="ko-KR" sz="2000" dirty="0">
                <a:solidFill>
                  <a:srgbClr val="323232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/ </a:t>
            </a:r>
            <a:r>
              <a:rPr lang="ko-KR" altLang="en-US" sz="2000" dirty="0">
                <a:solidFill>
                  <a:srgbClr val="323232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지식공감</a:t>
            </a:r>
            <a:r>
              <a:rPr lang="en-US" altLang="ko-KR" sz="2000" dirty="0">
                <a:solidFill>
                  <a:srgbClr val="323232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 / 2021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323232"/>
              </a:solidFill>
              <a:effectLst/>
              <a:latin typeface="Yoon® 민국" panose="020B0303000000000000" pitchFamily="50" charset="-127"/>
              <a:ea typeface="Yoon® 민국" panose="020B0303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FF36B1-08B4-8AE6-4545-94E73AD24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01" y="4141294"/>
            <a:ext cx="1604301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31234A-1EAB-D396-74CE-7771EF090DCC}"/>
              </a:ext>
            </a:extLst>
          </p:cNvPr>
          <p:cNvSpPr txBox="1"/>
          <p:nvPr/>
        </p:nvSpPr>
        <p:spPr>
          <a:xfrm>
            <a:off x="2248409" y="294226"/>
            <a:ext cx="740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>
                    <a:lumMod val="50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주요</a:t>
            </a:r>
            <a:r>
              <a:rPr lang="ko-KR" altLang="en-US" sz="6000" dirty="0">
                <a:solidFill>
                  <a:schemeClr val="accent6">
                    <a:lumMod val="75000"/>
                  </a:schemeClr>
                </a:solidFill>
                <a:latin typeface="상주곶감체" panose="020B0600000101010101" pitchFamily="50" charset="-127"/>
                <a:ea typeface="상주곶감체" panose="020B0600000101010101" pitchFamily="50" charset="-127"/>
                <a:cs typeface="상주곶감체" panose="020B0600000101010101" pitchFamily="50" charset="-127"/>
              </a:rPr>
              <a:t>기능</a:t>
            </a:r>
            <a:endParaRPr lang="en-US" altLang="ko-KR" sz="6000" dirty="0">
              <a:solidFill>
                <a:schemeClr val="accent6">
                  <a:lumMod val="75000"/>
                </a:schemeClr>
              </a:solidFill>
              <a:latin typeface="상주곶감체" panose="020B0600000101010101" pitchFamily="50" charset="-127"/>
              <a:ea typeface="상주곶감체" panose="020B0600000101010101" pitchFamily="50" charset="-127"/>
              <a:cs typeface="상주곶감체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812023-3B8F-7FBE-E45F-AA3BF73D3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73" y="1670471"/>
            <a:ext cx="6548267" cy="42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24601B-B514-12F1-203E-8B18E1ACE85D}"/>
              </a:ext>
            </a:extLst>
          </p:cNvPr>
          <p:cNvSpPr txBox="1"/>
          <p:nvPr/>
        </p:nvSpPr>
        <p:spPr>
          <a:xfrm>
            <a:off x="3107094" y="5906277"/>
            <a:ext cx="5999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비로그인 사용자</a:t>
            </a:r>
            <a:endParaRPr lang="en-US" altLang="ko-KR" sz="2800" dirty="0">
              <a:latin typeface="Yoon® 민국" panose="020B0303000000000000" pitchFamily="50" charset="-127"/>
              <a:ea typeface="Yoon® 민국" panose="020B0303000000000000" pitchFamily="50" charset="-127"/>
              <a:cs typeface="상주곶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55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46560868-FBAE-41DA-A399-AF01074B2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16"/>
          <a:stretch/>
        </p:blipFill>
        <p:spPr bwMode="auto">
          <a:xfrm rot="16200000">
            <a:off x="41656" y="3164712"/>
            <a:ext cx="8147551" cy="52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1587C3-7A5E-2C44-B4AF-47542D41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88" y="233265"/>
            <a:ext cx="4135222" cy="63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747F88-3770-44DD-485B-23AFD1C37F0C}"/>
              </a:ext>
            </a:extLst>
          </p:cNvPr>
          <p:cNvSpPr txBox="1"/>
          <p:nvPr/>
        </p:nvSpPr>
        <p:spPr>
          <a:xfrm>
            <a:off x="-525518" y="2401076"/>
            <a:ext cx="4905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로그인 사용자</a:t>
            </a:r>
            <a:endParaRPr lang="en-US" altLang="ko-KR" sz="2800" dirty="0">
              <a:latin typeface="Yoon® 민국" panose="020B0303000000000000" pitchFamily="50" charset="-127"/>
              <a:ea typeface="Yoon® 민국" panose="020B0303000000000000" pitchFamily="50" charset="-127"/>
              <a:cs typeface="상주곶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65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46560868-FBAE-41DA-A399-AF01074B2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16"/>
          <a:stretch/>
        </p:blipFill>
        <p:spPr bwMode="auto">
          <a:xfrm rot="16200000">
            <a:off x="2784852" y="3164712"/>
            <a:ext cx="8147551" cy="52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B621916F-E2F1-5F33-8161-F3C50BCC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56" y="363893"/>
            <a:ext cx="4277132" cy="637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57AC24-D224-2782-F173-BCD80A6E4714}"/>
              </a:ext>
            </a:extLst>
          </p:cNvPr>
          <p:cNvSpPr txBox="1"/>
          <p:nvPr/>
        </p:nvSpPr>
        <p:spPr>
          <a:xfrm>
            <a:off x="5856621" y="1747934"/>
            <a:ext cx="4905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Yoon® 민국" panose="020B0303000000000000" pitchFamily="50" charset="-127"/>
                <a:ea typeface="Yoon® 민국" panose="020B0303000000000000" pitchFamily="50" charset="-127"/>
                <a:cs typeface="상주곶감체" panose="020B0600000101010101" pitchFamily="50" charset="-127"/>
              </a:rPr>
              <a:t>관리자</a:t>
            </a:r>
            <a:endParaRPr lang="en-US" altLang="ko-KR" sz="2800" dirty="0">
              <a:latin typeface="Yoon® 민국" panose="020B0303000000000000" pitchFamily="50" charset="-127"/>
              <a:ea typeface="Yoon® 민국" panose="020B0303000000000000" pitchFamily="50" charset="-127"/>
              <a:cs typeface="상주곶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37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214</Words>
  <Application>Microsoft Office PowerPoint</Application>
  <PresentationFormat>와이드스크린</PresentationFormat>
  <Paragraphs>71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상주곶감체</vt:lpstr>
      <vt:lpstr>Yoon® 민국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최효선</cp:lastModifiedBy>
  <cp:revision>60</cp:revision>
  <dcterms:created xsi:type="dcterms:W3CDTF">2021-09-30T00:56:39Z</dcterms:created>
  <dcterms:modified xsi:type="dcterms:W3CDTF">2022-10-25T03:56:34Z</dcterms:modified>
</cp:coreProperties>
</file>